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2" r:id="rId3"/>
    <p:sldId id="257" r:id="rId4"/>
    <p:sldId id="274" r:id="rId5"/>
    <p:sldId id="282" r:id="rId6"/>
    <p:sldId id="258" r:id="rId7"/>
    <p:sldId id="259" r:id="rId8"/>
    <p:sldId id="264" r:id="rId9"/>
    <p:sldId id="273" r:id="rId10"/>
    <p:sldId id="265" r:id="rId11"/>
    <p:sldId id="283" r:id="rId12"/>
    <p:sldId id="266" r:id="rId13"/>
    <p:sldId id="261" r:id="rId14"/>
    <p:sldId id="262"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6" autoAdjust="0"/>
    <p:restoredTop sz="94660"/>
  </p:normalViewPr>
  <p:slideViewPr>
    <p:cSldViewPr snapToGrid="0">
      <p:cViewPr varScale="1">
        <p:scale>
          <a:sx n="43" d="100"/>
          <a:sy n="43" d="100"/>
        </p:scale>
        <p:origin x="72" y="9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56B67-5FC3-48AC-95A5-FF40C498DE77}" type="datetimeFigureOut">
              <a:rPr lang="en-US" smtClean="0"/>
              <a:t>7/20/2016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6DB0B-CDE1-4533-9095-851E5AA0A7DE}" type="slidenum">
              <a:rPr lang="en-US" smtClean="0"/>
              <a:t>‹#›</a:t>
            </a:fld>
            <a:endParaRPr lang="en-US"/>
          </a:p>
        </p:txBody>
      </p:sp>
    </p:spTree>
    <p:extLst>
      <p:ext uri="{BB962C8B-B14F-4D97-AF65-F5344CB8AC3E}">
        <p14:creationId xmlns:p14="http://schemas.microsoft.com/office/powerpoint/2010/main" val="60971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62D35F-3393-4412-A3D5-08E1871B9D5E}"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303185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2D35F-3393-4412-A3D5-08E1871B9D5E}"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39551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2D35F-3393-4412-A3D5-08E1871B9D5E}"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642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2D35F-3393-4412-A3D5-08E1871B9D5E}"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307045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2D35F-3393-4412-A3D5-08E1871B9D5E}"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157820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62D35F-3393-4412-A3D5-08E1871B9D5E}"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292456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62D35F-3393-4412-A3D5-08E1871B9D5E}" type="datetimeFigureOut">
              <a:rPr lang="en-US" smtClean="0"/>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18211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62D35F-3393-4412-A3D5-08E1871B9D5E}" type="datetimeFigureOut">
              <a:rPr lang="en-US" smtClean="0"/>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89222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2D35F-3393-4412-A3D5-08E1871B9D5E}" type="datetimeFigureOut">
              <a:rPr lang="en-US" smtClean="0"/>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178085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2D35F-3393-4412-A3D5-08E1871B9D5E}"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55402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2D35F-3393-4412-A3D5-08E1871B9D5E}"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F5D82-227F-41B0-9181-BA23E88BFC9C}" type="slidenum">
              <a:rPr lang="en-US" smtClean="0"/>
              <a:t>‹#›</a:t>
            </a:fld>
            <a:endParaRPr lang="en-US"/>
          </a:p>
        </p:txBody>
      </p:sp>
    </p:spTree>
    <p:extLst>
      <p:ext uri="{BB962C8B-B14F-4D97-AF65-F5344CB8AC3E}">
        <p14:creationId xmlns:p14="http://schemas.microsoft.com/office/powerpoint/2010/main" val="349760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2D35F-3393-4412-A3D5-08E1871B9D5E}" type="datetimeFigureOut">
              <a:rPr lang="en-US" smtClean="0"/>
              <a:t>7/20/2016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F5D82-227F-41B0-9181-BA23E88BFC9C}" type="slidenum">
              <a:rPr lang="en-US" smtClean="0"/>
              <a:t>‹#›</a:t>
            </a:fld>
            <a:endParaRPr lang="en-US"/>
          </a:p>
        </p:txBody>
      </p:sp>
      <p:sp>
        <p:nvSpPr>
          <p:cNvPr id="12" name="Rectangle 11"/>
          <p:cNvSpPr/>
          <p:nvPr userDrawn="1"/>
        </p:nvSpPr>
        <p:spPr>
          <a:xfrm>
            <a:off x="0" y="6176963"/>
            <a:ext cx="12192000" cy="6731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TextBox 14"/>
          <p:cNvSpPr txBox="1">
            <a:spLocks noChangeArrowheads="1"/>
          </p:cNvSpPr>
          <p:nvPr userDrawn="1"/>
        </p:nvSpPr>
        <p:spPr bwMode="auto">
          <a:xfrm>
            <a:off x="5623719" y="6542882"/>
            <a:ext cx="1574800" cy="277812"/>
          </a:xfrm>
          <a:prstGeom prst="rect">
            <a:avLst/>
          </a:prstGeom>
          <a:noFill/>
          <a:ln>
            <a:noFill/>
          </a:ln>
          <a:extLst/>
        </p:spPr>
        <p:txBody>
          <a:bodyPr>
            <a:spAutoFit/>
          </a:bodyPr>
          <a:lstStyle>
            <a:lvl1pPr>
              <a:defRPr sz="7600" b="1">
                <a:solidFill>
                  <a:srgbClr val="FFD624"/>
                </a:solidFill>
                <a:latin typeface="Verdana" panose="020B0604030504040204" pitchFamily="34" charset="0"/>
                <a:ea typeface="MS PGothic" panose="020B0600070205080204" pitchFamily="34" charset="-128"/>
              </a:defRPr>
            </a:lvl1pPr>
            <a:lvl2pPr marL="742950" indent="-285750">
              <a:defRPr sz="7600" b="1">
                <a:solidFill>
                  <a:srgbClr val="FFD624"/>
                </a:solidFill>
                <a:latin typeface="Verdana" panose="020B0604030504040204" pitchFamily="34" charset="0"/>
                <a:ea typeface="MS PGothic" panose="020B0600070205080204" pitchFamily="34" charset="-128"/>
              </a:defRPr>
            </a:lvl2pPr>
            <a:lvl3pPr marL="1143000" indent="-228600">
              <a:defRPr sz="7600" b="1">
                <a:solidFill>
                  <a:srgbClr val="FFD624"/>
                </a:solidFill>
                <a:latin typeface="Verdana" panose="020B0604030504040204" pitchFamily="34" charset="0"/>
                <a:ea typeface="MS PGothic" panose="020B0600070205080204" pitchFamily="34" charset="-128"/>
              </a:defRPr>
            </a:lvl3pPr>
            <a:lvl4pPr marL="1600200" indent="-228600">
              <a:defRPr sz="7600" b="1">
                <a:solidFill>
                  <a:srgbClr val="FFD624"/>
                </a:solidFill>
                <a:latin typeface="Verdana" panose="020B0604030504040204" pitchFamily="34" charset="0"/>
                <a:ea typeface="MS PGothic" panose="020B0600070205080204" pitchFamily="34" charset="-128"/>
              </a:defRPr>
            </a:lvl4pPr>
            <a:lvl5pPr marL="2057400" indent="-228600">
              <a:defRPr sz="7600" b="1">
                <a:solidFill>
                  <a:srgbClr val="FFD62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9pPr>
          </a:lstStyle>
          <a:p>
            <a:pPr>
              <a:defRPr/>
            </a:pPr>
            <a:r>
              <a:rPr lang="it-IT" altLang="en-US" sz="1200" b="0" dirty="0" smtClean="0">
                <a:solidFill>
                  <a:schemeClr val="tx2"/>
                </a:solidFill>
              </a:rPr>
              <a:t>www.randbe.es</a:t>
            </a:r>
            <a:endParaRPr lang="en-GB" altLang="en-US" sz="1200" b="0" dirty="0" smtClean="0">
              <a:solidFill>
                <a:schemeClr val="tx2"/>
              </a:solidFill>
            </a:endParaRPr>
          </a:p>
        </p:txBody>
      </p:sp>
      <p:pic>
        <p:nvPicPr>
          <p:cNvPr id="14" name="Picture 10"/>
          <p:cNvPicPr>
            <a:picLocks noChangeAspect="1"/>
          </p:cNvPicPr>
          <p:nvPr userDrawn="1"/>
        </p:nvPicPr>
        <p:blipFill>
          <a:blip r:embed="rId13" cstate="print">
            <a:extLst>
              <a:ext uri="{28A0092B-C50C-407E-A947-70E740481C1C}">
                <a14:useLocalDpi xmlns:a14="http://schemas.microsoft.com/office/drawing/2010/main" val="0"/>
              </a:ext>
            </a:extLst>
          </a:blip>
          <a:srcRect r="24055" b="28209"/>
          <a:stretch>
            <a:fillRect/>
          </a:stretch>
        </p:blipFill>
        <p:spPr bwMode="auto">
          <a:xfrm>
            <a:off x="4831556" y="6206332"/>
            <a:ext cx="7826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p:cNvPicPr>
          <p:nvPr userDrawn="1"/>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t="72093"/>
          <a:stretch>
            <a:fillRect/>
          </a:stretch>
        </p:blipFill>
        <p:spPr bwMode="auto">
          <a:xfrm>
            <a:off x="5680869" y="6293644"/>
            <a:ext cx="1244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85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89533"/>
            <a:ext cx="6419850" cy="2387600"/>
          </a:xfrm>
        </p:spPr>
        <p:txBody>
          <a:bodyPr>
            <a:normAutofit fontScale="90000"/>
          </a:bodyPr>
          <a:lstStyle/>
          <a:p>
            <a:pPr algn="l"/>
            <a:r>
              <a:rPr lang="en-US" dirty="0" smtClean="0"/>
              <a:t>LAND COVER CLASSIFICATION WITH THE IMPACT TOOL</a:t>
            </a:r>
            <a:endParaRPr lang="en-US" dirty="0"/>
          </a:p>
        </p:txBody>
      </p:sp>
      <p:pic>
        <p:nvPicPr>
          <p:cNvPr id="4" name="Picture 3"/>
          <p:cNvPicPr>
            <a:picLocks noChangeAspect="1"/>
          </p:cNvPicPr>
          <p:nvPr/>
        </p:nvPicPr>
        <p:blipFill rotWithShape="1">
          <a:blip r:embed="rId2"/>
          <a:srcRect l="50290" t="11761" r="22210" b="28238"/>
          <a:stretch/>
        </p:blipFill>
        <p:spPr>
          <a:xfrm>
            <a:off x="7600950" y="1418792"/>
            <a:ext cx="3067050" cy="4182341"/>
          </a:xfrm>
          <a:prstGeom prst="rect">
            <a:avLst/>
          </a:prstGeom>
        </p:spPr>
      </p:pic>
      <p:sp>
        <p:nvSpPr>
          <p:cNvPr id="5" name="TextBox 4"/>
          <p:cNvSpPr txBox="1"/>
          <p:nvPr/>
        </p:nvSpPr>
        <p:spPr>
          <a:xfrm>
            <a:off x="1162050" y="4514850"/>
            <a:ext cx="4705350" cy="369332"/>
          </a:xfrm>
          <a:prstGeom prst="rect">
            <a:avLst/>
          </a:prstGeom>
          <a:noFill/>
        </p:spPr>
        <p:txBody>
          <a:bodyPr wrap="square" rtlCol="0">
            <a:spAutoFit/>
          </a:bodyPr>
          <a:lstStyle/>
          <a:p>
            <a:r>
              <a:rPr lang="en-US" dirty="0" smtClean="0"/>
              <a:t>Example with Landsat 8 Images</a:t>
            </a:r>
            <a:endParaRPr lang="en-US" dirty="0"/>
          </a:p>
        </p:txBody>
      </p:sp>
    </p:spTree>
    <p:extLst>
      <p:ext uri="{BB962C8B-B14F-4D97-AF65-F5344CB8AC3E}">
        <p14:creationId xmlns:p14="http://schemas.microsoft.com/office/powerpoint/2010/main" val="78678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52" y="2227255"/>
            <a:ext cx="6625779" cy="2051945"/>
          </a:xfrm>
          <a:prstGeom prst="rect">
            <a:avLst/>
          </a:prstGeom>
        </p:spPr>
      </p:pic>
      <p:pic>
        <p:nvPicPr>
          <p:cNvPr id="5" name="Content Placeholder 4"/>
          <p:cNvPicPr>
            <a:picLocks noGrp="1" noChangeAspect="1"/>
          </p:cNvPicPr>
          <p:nvPr>
            <p:ph idx="1"/>
          </p:nvPr>
        </p:nvPicPr>
        <p:blipFill>
          <a:blip r:embed="rId3"/>
          <a:stretch>
            <a:fillRect/>
          </a:stretch>
        </p:blipFill>
        <p:spPr>
          <a:xfrm>
            <a:off x="6515581" y="3003547"/>
            <a:ext cx="5356688" cy="3552907"/>
          </a:xfrm>
          <a:prstGeom prst="rect">
            <a:avLst/>
          </a:prstGeom>
        </p:spPr>
      </p:pic>
      <p:sp>
        <p:nvSpPr>
          <p:cNvPr id="6" name="Title 1"/>
          <p:cNvSpPr txBox="1">
            <a:spLocks/>
          </p:cNvSpPr>
          <p:nvPr/>
        </p:nvSpPr>
        <p:spPr>
          <a:xfrm>
            <a:off x="990600" y="2690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Processing Modules:   </a:t>
            </a:r>
            <a:endParaRPr lang="en-US" dirty="0"/>
          </a:p>
        </p:txBody>
      </p:sp>
      <p:sp>
        <p:nvSpPr>
          <p:cNvPr id="7" name="Rectangle 6"/>
          <p:cNvSpPr/>
          <p:nvPr/>
        </p:nvSpPr>
        <p:spPr>
          <a:xfrm>
            <a:off x="990600" y="1643942"/>
            <a:ext cx="542136" cy="369332"/>
          </a:xfrm>
          <a:prstGeom prst="rect">
            <a:avLst/>
          </a:prstGeom>
        </p:spPr>
        <p:txBody>
          <a:bodyPr wrap="none">
            <a:spAutoFit/>
          </a:bodyPr>
          <a:lstStyle/>
          <a:p>
            <a:r>
              <a:rPr lang="en-US" b="1" dirty="0" smtClean="0"/>
              <a:t>Clip</a:t>
            </a:r>
            <a:endParaRPr lang="en-US" b="1" dirty="0"/>
          </a:p>
        </p:txBody>
      </p:sp>
      <p:sp>
        <p:nvSpPr>
          <p:cNvPr id="8" name="Rectangle 7"/>
          <p:cNvSpPr/>
          <p:nvPr/>
        </p:nvSpPr>
        <p:spPr>
          <a:xfrm>
            <a:off x="626831" y="4780001"/>
            <a:ext cx="6096000" cy="923330"/>
          </a:xfrm>
          <a:prstGeom prst="rect">
            <a:avLst/>
          </a:prstGeom>
        </p:spPr>
        <p:txBody>
          <a:bodyPr>
            <a:spAutoFit/>
          </a:bodyPr>
          <a:lstStyle/>
          <a:p>
            <a:r>
              <a:rPr lang="en-US" b="0" i="0" u="none" strike="noStrike" baseline="0" dirty="0" smtClean="0">
                <a:solidFill>
                  <a:srgbClr val="000000"/>
                </a:solidFill>
                <a:latin typeface="Times New Roman" panose="02020603050405020304" pitchFamily="18" charset="0"/>
              </a:rPr>
              <a:t>The user has the possibility to clip any </a:t>
            </a:r>
            <a:r>
              <a:rPr lang="en-US" b="0" i="0" u="none" strike="noStrike" baseline="0" dirty="0" err="1" smtClean="0">
                <a:solidFill>
                  <a:srgbClr val="000000"/>
                </a:solidFill>
                <a:latin typeface="Times New Roman" panose="02020603050405020304" pitchFamily="18" charset="0"/>
              </a:rPr>
              <a:t>GeoTiff</a:t>
            </a:r>
            <a:r>
              <a:rPr lang="en-US" b="0" i="0" u="none" strike="noStrike" baseline="0" dirty="0" smtClean="0">
                <a:solidFill>
                  <a:srgbClr val="000000"/>
                </a:solidFill>
                <a:latin typeface="Times New Roman" panose="02020603050405020304" pitchFamily="18" charset="0"/>
              </a:rPr>
              <a:t> file from the input </a:t>
            </a:r>
            <a:r>
              <a:rPr lang="en-US" b="0" i="1" u="none" strike="noStrike" baseline="0" dirty="0" err="1" smtClean="0">
                <a:solidFill>
                  <a:srgbClr val="000000"/>
                </a:solidFill>
                <a:latin typeface="Times New Roman" panose="02020603050405020304" pitchFamily="18" charset="0"/>
              </a:rPr>
              <a:t>CALIBRATED_data</a:t>
            </a:r>
            <a:r>
              <a:rPr lang="en-US" b="0" i="1" u="none" strike="noStrike" baseline="0" dirty="0" smtClean="0">
                <a:solidFill>
                  <a:srgbClr val="000000"/>
                </a:solidFill>
                <a:latin typeface="Times New Roman" panose="02020603050405020304" pitchFamily="18" charset="0"/>
              </a:rPr>
              <a:t> </a:t>
            </a:r>
            <a:r>
              <a:rPr lang="en-US" b="0" i="0" u="none" strike="noStrike" baseline="0" dirty="0" smtClean="0">
                <a:solidFill>
                  <a:srgbClr val="000000"/>
                </a:solidFill>
                <a:latin typeface="Times New Roman" panose="02020603050405020304" pitchFamily="18" charset="0"/>
              </a:rPr>
              <a:t>directory using predefined vector layer(s) containing one or more features each. </a:t>
            </a:r>
            <a:endParaRPr lang="en-US" dirty="0"/>
          </a:p>
        </p:txBody>
      </p:sp>
    </p:spTree>
    <p:extLst>
      <p:ext uri="{BB962C8B-B14F-4D97-AF65-F5344CB8AC3E}">
        <p14:creationId xmlns:p14="http://schemas.microsoft.com/office/powerpoint/2010/main" val="165878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Classification</a:t>
            </a:r>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Processing Modules:   </a:t>
            </a:r>
            <a:endParaRPr lang="en-US" dirty="0"/>
          </a:p>
        </p:txBody>
      </p:sp>
      <p:pic>
        <p:nvPicPr>
          <p:cNvPr id="5" name="Picture 4"/>
          <p:cNvPicPr>
            <a:picLocks noChangeAspect="1"/>
          </p:cNvPicPr>
          <p:nvPr/>
        </p:nvPicPr>
        <p:blipFill>
          <a:blip r:embed="rId2"/>
          <a:stretch>
            <a:fillRect/>
          </a:stretch>
        </p:blipFill>
        <p:spPr>
          <a:xfrm>
            <a:off x="5848350" y="0"/>
            <a:ext cx="6331024" cy="1766888"/>
          </a:xfrm>
          <a:prstGeom prst="rect">
            <a:avLst/>
          </a:prstGeom>
        </p:spPr>
      </p:pic>
      <p:sp>
        <p:nvSpPr>
          <p:cNvPr id="6" name="Rectangle 5"/>
          <p:cNvSpPr/>
          <p:nvPr/>
        </p:nvSpPr>
        <p:spPr>
          <a:xfrm>
            <a:off x="609600" y="2838469"/>
            <a:ext cx="5021494" cy="2585323"/>
          </a:xfrm>
          <a:prstGeom prst="rect">
            <a:avLst/>
          </a:prstGeom>
        </p:spPr>
        <p:txBody>
          <a:bodyPr wrap="square">
            <a:spAutoFit/>
          </a:bodyPr>
          <a:lstStyle/>
          <a:p>
            <a:r>
              <a:rPr lang="en-US" b="0" i="0" u="none" strike="noStrike" baseline="0" dirty="0" smtClean="0">
                <a:solidFill>
                  <a:srgbClr val="000000"/>
                </a:solidFill>
                <a:latin typeface="Times New Roman" panose="02020603050405020304" pitchFamily="18" charset="0"/>
              </a:rPr>
              <a:t>The aim of this tool is to offer a fully automatic pixel-based classification product to be used in further processing steps like segmentation and land cover mapping. The Single Date Classification (SDC) algorithm as described and implemented in [Simonetti et al.], is based on pre-defined knowledge-based “fuzzy” rules aiming to convert the TOA reflectance input bands into discrete thematic classes. </a:t>
            </a:r>
            <a:endParaRPr lang="en-US" dirty="0"/>
          </a:p>
        </p:txBody>
      </p:sp>
      <p:pic>
        <p:nvPicPr>
          <p:cNvPr id="7" name="Picture 6"/>
          <p:cNvPicPr>
            <a:picLocks noChangeAspect="1"/>
          </p:cNvPicPr>
          <p:nvPr/>
        </p:nvPicPr>
        <p:blipFill>
          <a:blip r:embed="rId3"/>
          <a:stretch>
            <a:fillRect/>
          </a:stretch>
        </p:blipFill>
        <p:spPr>
          <a:xfrm>
            <a:off x="6096000" y="2343150"/>
            <a:ext cx="5722706" cy="4328400"/>
          </a:xfrm>
          <a:prstGeom prst="rect">
            <a:avLst/>
          </a:prstGeom>
        </p:spPr>
      </p:pic>
    </p:spTree>
    <p:extLst>
      <p:ext uri="{BB962C8B-B14F-4D97-AF65-F5344CB8AC3E}">
        <p14:creationId xmlns:p14="http://schemas.microsoft.com/office/powerpoint/2010/main" val="15422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8837"/>
            <a:ext cx="10515600" cy="4351338"/>
          </a:xfrm>
        </p:spPr>
        <p:txBody>
          <a:bodyPr>
            <a:normAutofit/>
          </a:bodyPr>
          <a:lstStyle/>
          <a:p>
            <a:pPr marL="0" indent="0">
              <a:buNone/>
            </a:pPr>
            <a:r>
              <a:rPr lang="en-US" sz="1600" dirty="0" smtClean="0"/>
              <a:t>Classification:</a:t>
            </a:r>
          </a:p>
          <a:p>
            <a:pPr marL="0" indent="0">
              <a:buNone/>
            </a:pPr>
            <a:r>
              <a:rPr lang="en-US" sz="1600" dirty="0" smtClean="0"/>
              <a:t>In </a:t>
            </a:r>
            <a:r>
              <a:rPr lang="en-US" sz="1600" dirty="0"/>
              <a:t>brief, the classification chain is based on 2 steps: </a:t>
            </a:r>
          </a:p>
          <a:p>
            <a:r>
              <a:rPr lang="en-US" sz="1600" dirty="0" smtClean="0"/>
              <a:t>1</a:t>
            </a:r>
            <a:r>
              <a:rPr lang="en-US" sz="1600" dirty="0"/>
              <a:t>) NDVI partition into 3 broad categories as follow : [-1,0] = water; ]0,0.45] = soil; [0.45,1] = vegetation; </a:t>
            </a:r>
          </a:p>
          <a:p>
            <a:r>
              <a:rPr lang="en-US" sz="1600" dirty="0" smtClean="0"/>
              <a:t>2</a:t>
            </a:r>
            <a:r>
              <a:rPr lang="en-US" sz="1600" dirty="0"/>
              <a:t>) ad-hoc bands conditions (e.g. NIR &gt; RED &gt; 0.5) to split each category in sub-classes and eventually, promote pixels to other categories as it might happen e.g. for turbid water when having NDVI values &gt; 0 (falling into soil range) . </a:t>
            </a:r>
          </a:p>
          <a:p>
            <a:pPr marL="0" indent="0">
              <a:buNone/>
            </a:pPr>
            <a:r>
              <a:rPr lang="en-US" sz="1600" dirty="0" smtClean="0"/>
              <a:t>See Simonetti et al. in References</a:t>
            </a:r>
            <a:endParaRPr lang="en-US" sz="1600" dirty="0"/>
          </a:p>
        </p:txBody>
      </p:sp>
      <p:pic>
        <p:nvPicPr>
          <p:cNvPr id="5" name="Picture 4"/>
          <p:cNvPicPr>
            <a:picLocks noChangeAspect="1"/>
          </p:cNvPicPr>
          <p:nvPr/>
        </p:nvPicPr>
        <p:blipFill>
          <a:blip r:embed="rId2"/>
          <a:stretch>
            <a:fillRect/>
          </a:stretch>
        </p:blipFill>
        <p:spPr>
          <a:xfrm>
            <a:off x="225186" y="3869210"/>
            <a:ext cx="6090502" cy="2303834"/>
          </a:xfrm>
          <a:prstGeom prst="rect">
            <a:avLst/>
          </a:prstGeom>
        </p:spPr>
      </p:pic>
      <p:pic>
        <p:nvPicPr>
          <p:cNvPr id="6" name="Picture 5"/>
          <p:cNvPicPr>
            <a:picLocks noChangeAspect="1"/>
          </p:cNvPicPr>
          <p:nvPr/>
        </p:nvPicPr>
        <p:blipFill>
          <a:blip r:embed="rId3"/>
          <a:stretch>
            <a:fillRect/>
          </a:stretch>
        </p:blipFill>
        <p:spPr>
          <a:xfrm>
            <a:off x="6590302" y="3055268"/>
            <a:ext cx="5601698" cy="3802732"/>
          </a:xfrm>
          <a:prstGeom prst="rect">
            <a:avLst/>
          </a:prstGeom>
        </p:spPr>
      </p:pic>
      <p:sp>
        <p:nvSpPr>
          <p:cNvPr id="7"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Processing Modules:   </a:t>
            </a:r>
            <a:endParaRPr lang="en-US" dirty="0"/>
          </a:p>
        </p:txBody>
      </p:sp>
    </p:spTree>
    <p:extLst>
      <p:ext uri="{BB962C8B-B14F-4D97-AF65-F5344CB8AC3E}">
        <p14:creationId xmlns:p14="http://schemas.microsoft.com/office/powerpoint/2010/main" val="335361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Linear Spectral </a:t>
            </a:r>
            <a:r>
              <a:rPr lang="en-US" dirty="0" err="1"/>
              <a:t>Unmixing</a:t>
            </a:r>
            <a:r>
              <a:rPr lang="en-US" dirty="0"/>
              <a:t> (LSU) is a tool to decompose the pixels into the abundance of its components, reducing the image dimensionality while still preserving most information required for post processing and mapping activity. </a:t>
            </a:r>
          </a:p>
        </p:txBody>
      </p:sp>
      <p:pic>
        <p:nvPicPr>
          <p:cNvPr id="4" name="Picture 3"/>
          <p:cNvPicPr>
            <a:picLocks noChangeAspect="1"/>
          </p:cNvPicPr>
          <p:nvPr/>
        </p:nvPicPr>
        <p:blipFill>
          <a:blip r:embed="rId2"/>
          <a:stretch>
            <a:fillRect/>
          </a:stretch>
        </p:blipFill>
        <p:spPr>
          <a:xfrm>
            <a:off x="838200" y="3638963"/>
            <a:ext cx="9088727" cy="2538000"/>
          </a:xfrm>
          <a:prstGeom prst="rect">
            <a:avLst/>
          </a:prstGeom>
        </p:spPr>
      </p:pic>
      <p:sp>
        <p:nvSpPr>
          <p:cNvPr id="6"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Processing Modules: Linear Spectral </a:t>
            </a:r>
            <a:r>
              <a:rPr lang="en-US" dirty="0" err="1" smtClean="0"/>
              <a:t>Unmixing</a:t>
            </a:r>
            <a:r>
              <a:rPr lang="en-US" dirty="0" smtClean="0"/>
              <a:t> </a:t>
            </a:r>
            <a:endParaRPr lang="en-US" dirty="0"/>
          </a:p>
        </p:txBody>
      </p:sp>
    </p:spTree>
    <p:extLst>
      <p:ext uri="{BB962C8B-B14F-4D97-AF65-F5344CB8AC3E}">
        <p14:creationId xmlns:p14="http://schemas.microsoft.com/office/powerpoint/2010/main" val="236730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235" y="3306365"/>
            <a:ext cx="5609610" cy="3167063"/>
          </a:xfrm>
        </p:spPr>
        <p:txBody>
          <a:bodyPr>
            <a:normAutofit/>
          </a:bodyPr>
          <a:lstStyle/>
          <a:p>
            <a:r>
              <a:rPr lang="en-US" sz="2000" dirty="0"/>
              <a:t>Image segmentation is the process of partitioning a digital image into multiple segments on the base spectral, geometrical or computed properties (texture) together with user defined parameter describing the size, shape and similarity versus adjacent segments. </a:t>
            </a:r>
            <a:r>
              <a:rPr lang="en-US" sz="2000" dirty="0" err="1"/>
              <a:t>Baatz</a:t>
            </a:r>
            <a:r>
              <a:rPr lang="en-US" sz="2000" dirty="0"/>
              <a:t> algorithm </a:t>
            </a:r>
            <a:r>
              <a:rPr lang="en-US" sz="2000" dirty="0" smtClean="0"/>
              <a:t>[ref] </a:t>
            </a:r>
            <a:r>
              <a:rPr lang="en-US" sz="2000" dirty="0"/>
              <a:t>is available as an open-source package from INPE’s </a:t>
            </a:r>
            <a:r>
              <a:rPr lang="en-US" sz="2000" dirty="0" err="1"/>
              <a:t>TerraLib</a:t>
            </a:r>
            <a:r>
              <a:rPr lang="en-US" sz="2000" dirty="0"/>
              <a:t> operators </a:t>
            </a:r>
            <a:r>
              <a:rPr lang="en-US" sz="2000" dirty="0" smtClean="0"/>
              <a:t>[ref]. </a:t>
            </a:r>
            <a:endParaRPr lang="en-US" sz="2000" dirty="0"/>
          </a:p>
        </p:txBody>
      </p:sp>
      <p:pic>
        <p:nvPicPr>
          <p:cNvPr id="6" name="Picture 5"/>
          <p:cNvPicPr>
            <a:picLocks noChangeAspect="1"/>
          </p:cNvPicPr>
          <p:nvPr/>
        </p:nvPicPr>
        <p:blipFill>
          <a:blip r:embed="rId2"/>
          <a:stretch>
            <a:fillRect/>
          </a:stretch>
        </p:blipFill>
        <p:spPr>
          <a:xfrm>
            <a:off x="3575222" y="965277"/>
            <a:ext cx="8435942" cy="2096841"/>
          </a:xfrm>
          <a:prstGeom prst="rect">
            <a:avLst/>
          </a:prstGeom>
        </p:spPr>
      </p:pic>
      <p:pic>
        <p:nvPicPr>
          <p:cNvPr id="7" name="Picture 6"/>
          <p:cNvPicPr>
            <a:picLocks noChangeAspect="1"/>
          </p:cNvPicPr>
          <p:nvPr/>
        </p:nvPicPr>
        <p:blipFill>
          <a:blip r:embed="rId3"/>
          <a:stretch>
            <a:fillRect/>
          </a:stretch>
        </p:blipFill>
        <p:spPr>
          <a:xfrm>
            <a:off x="5952510" y="2965846"/>
            <a:ext cx="6239490" cy="3848100"/>
          </a:xfrm>
          <a:prstGeom prst="rect">
            <a:avLst/>
          </a:prstGeom>
        </p:spPr>
      </p:pic>
      <p:sp>
        <p:nvSpPr>
          <p:cNvPr id="8" name="Title 1"/>
          <p:cNvSpPr txBox="1">
            <a:spLocks noGrp="1"/>
          </p:cNvSpPr>
          <p:nvPr>
            <p:ph type="title"/>
          </p:nvPr>
        </p:nvSpPr>
        <p:spPr>
          <a:xfrm>
            <a:off x="838200" y="750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Processing Modules:</a:t>
            </a:r>
            <a:endParaRPr lang="en-US" dirty="0"/>
          </a:p>
        </p:txBody>
      </p:sp>
      <p:sp>
        <p:nvSpPr>
          <p:cNvPr id="2" name="Rectangle 1"/>
          <p:cNvSpPr/>
          <p:nvPr/>
        </p:nvSpPr>
        <p:spPr>
          <a:xfrm>
            <a:off x="838200" y="1506022"/>
            <a:ext cx="1490473" cy="369332"/>
          </a:xfrm>
          <a:prstGeom prst="rect">
            <a:avLst/>
          </a:prstGeom>
        </p:spPr>
        <p:txBody>
          <a:bodyPr wrap="none">
            <a:spAutoFit/>
          </a:bodyPr>
          <a:lstStyle/>
          <a:p>
            <a:r>
              <a:rPr lang="en-US" dirty="0"/>
              <a:t>Segmentation</a:t>
            </a:r>
          </a:p>
        </p:txBody>
      </p:sp>
    </p:spTree>
    <p:extLst>
      <p:ext uri="{BB962C8B-B14F-4D97-AF65-F5344CB8AC3E}">
        <p14:creationId xmlns:p14="http://schemas.microsoft.com/office/powerpoint/2010/main" val="53450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Simonetti</a:t>
            </a:r>
          </a:p>
          <a:p>
            <a:r>
              <a:rPr lang="en-US" dirty="0" err="1" smtClean="0"/>
              <a:t>Baetz</a:t>
            </a:r>
            <a:endParaRPr lang="en-US" dirty="0" smtClean="0"/>
          </a:p>
          <a:p>
            <a:r>
              <a:rPr lang="en-US" smtClean="0"/>
              <a:t>…</a:t>
            </a:r>
          </a:p>
          <a:p>
            <a:endParaRPr lang="en-US"/>
          </a:p>
        </p:txBody>
      </p:sp>
    </p:spTree>
    <p:extLst>
      <p:ext uri="{BB962C8B-B14F-4D97-AF65-F5344CB8AC3E}">
        <p14:creationId xmlns:p14="http://schemas.microsoft.com/office/powerpoint/2010/main" val="391065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Impact Tool</a:t>
            </a:r>
          </a:p>
          <a:p>
            <a:r>
              <a:rPr lang="en-US" dirty="0" smtClean="0"/>
              <a:t>Landsat 8 Imagery</a:t>
            </a:r>
          </a:p>
          <a:p>
            <a:r>
              <a:rPr lang="en-US" dirty="0" smtClean="0"/>
              <a:t>Graphical User Interface</a:t>
            </a:r>
          </a:p>
          <a:p>
            <a:r>
              <a:rPr lang="en-US" dirty="0" smtClean="0"/>
              <a:t>Main Panel</a:t>
            </a:r>
          </a:p>
          <a:p>
            <a:r>
              <a:rPr lang="en-US" dirty="0" smtClean="0"/>
              <a:t>Processing Modules:</a:t>
            </a:r>
          </a:p>
          <a:p>
            <a:pPr lvl="1"/>
            <a:r>
              <a:rPr lang="en-US" dirty="0" smtClean="0"/>
              <a:t>Zip to </a:t>
            </a:r>
            <a:r>
              <a:rPr lang="en-US" dirty="0" err="1" smtClean="0"/>
              <a:t>geotiff</a:t>
            </a:r>
            <a:endParaRPr lang="en-US" dirty="0" smtClean="0"/>
          </a:p>
          <a:p>
            <a:pPr lvl="1"/>
            <a:r>
              <a:rPr lang="en-US" dirty="0" smtClean="0"/>
              <a:t>Digital Number (DN) to Top-of-Atmosphere (TOA) </a:t>
            </a:r>
            <a:r>
              <a:rPr lang="en-US" dirty="0" err="1" smtClean="0"/>
              <a:t>Reflectances</a:t>
            </a:r>
            <a:endParaRPr lang="en-US" dirty="0" smtClean="0"/>
          </a:p>
          <a:p>
            <a:pPr lvl="1"/>
            <a:r>
              <a:rPr lang="en-US" dirty="0" smtClean="0"/>
              <a:t>Clip</a:t>
            </a:r>
          </a:p>
          <a:p>
            <a:pPr lvl="1"/>
            <a:r>
              <a:rPr lang="en-US" dirty="0" smtClean="0"/>
              <a:t>Classification</a:t>
            </a:r>
          </a:p>
          <a:p>
            <a:pPr lvl="1"/>
            <a:r>
              <a:rPr lang="en-US" dirty="0" smtClean="0"/>
              <a:t>Linear Spectral </a:t>
            </a:r>
            <a:r>
              <a:rPr lang="en-US" dirty="0" err="1" smtClean="0"/>
              <a:t>Unmixing</a:t>
            </a:r>
            <a:r>
              <a:rPr lang="en-US" dirty="0" smtClean="0"/>
              <a:t> (LSU)</a:t>
            </a:r>
          </a:p>
          <a:p>
            <a:r>
              <a:rPr lang="en-US" dirty="0" smtClean="0"/>
              <a:t>References</a:t>
            </a: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62675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Tool:</a:t>
            </a:r>
            <a:endParaRPr lang="en-US" dirty="0"/>
          </a:p>
        </p:txBody>
      </p:sp>
      <p:sp>
        <p:nvSpPr>
          <p:cNvPr id="3" name="Content Placeholder 2"/>
          <p:cNvSpPr>
            <a:spLocks noGrp="1"/>
          </p:cNvSpPr>
          <p:nvPr>
            <p:ph idx="1"/>
          </p:nvPr>
        </p:nvSpPr>
        <p:spPr/>
        <p:txBody>
          <a:bodyPr>
            <a:normAutofit fontScale="92500"/>
          </a:bodyPr>
          <a:lstStyle/>
          <a:p>
            <a:r>
              <a:rPr lang="en-US" dirty="0" smtClean="0"/>
              <a:t>The IMPACT tool is a portable browser-based application for image processing, visualization and mapping running under Microsoft Windows .</a:t>
            </a:r>
          </a:p>
          <a:p>
            <a:endParaRPr lang="en-US" dirty="0" smtClean="0"/>
          </a:p>
          <a:p>
            <a:r>
              <a:rPr lang="en-US" dirty="0" smtClean="0"/>
              <a:t>The IMPACT </a:t>
            </a:r>
            <a:r>
              <a:rPr lang="en-US" dirty="0"/>
              <a:t>toolbox has been designed to offer a combination of functions for remote sensing, photo interpretation and processing technologies in a portable and stand-alone GIS environment, </a:t>
            </a:r>
            <a:endParaRPr lang="en-US" dirty="0" smtClean="0"/>
          </a:p>
          <a:p>
            <a:endParaRPr lang="en-US" dirty="0"/>
          </a:p>
          <a:p>
            <a:r>
              <a:rPr lang="en-US" dirty="0" smtClean="0"/>
              <a:t>No </a:t>
            </a:r>
            <a:r>
              <a:rPr lang="en-US" dirty="0"/>
              <a:t>installation or virtual machines are required and therefore the package can be copied onto a portable device for easy execution and data sharing.</a:t>
            </a:r>
          </a:p>
        </p:txBody>
      </p:sp>
    </p:spTree>
    <p:extLst>
      <p:ext uri="{BB962C8B-B14F-4D97-AF65-F5344CB8AC3E}">
        <p14:creationId xmlns:p14="http://schemas.microsoft.com/office/powerpoint/2010/main" val="199784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Landsat 8 Imagery</a:t>
            </a:r>
            <a:endParaRPr lang="en-US" dirty="0"/>
          </a:p>
        </p:txBody>
      </p:sp>
      <p:sp>
        <p:nvSpPr>
          <p:cNvPr id="6" name="Rectangle 5"/>
          <p:cNvSpPr/>
          <p:nvPr/>
        </p:nvSpPr>
        <p:spPr>
          <a:xfrm>
            <a:off x="8706754" y="3324265"/>
            <a:ext cx="2505173" cy="369332"/>
          </a:xfrm>
          <a:prstGeom prst="rect">
            <a:avLst/>
          </a:prstGeom>
        </p:spPr>
        <p:txBody>
          <a:bodyPr wrap="none">
            <a:spAutoFit/>
          </a:bodyPr>
          <a:lstStyle/>
          <a:p>
            <a:r>
              <a:rPr lang="en-US" dirty="0" smtClean="0"/>
              <a:t>Launched February 2013</a:t>
            </a:r>
            <a:endParaRPr lang="en-US" dirty="0"/>
          </a:p>
        </p:txBody>
      </p:sp>
      <p:sp>
        <p:nvSpPr>
          <p:cNvPr id="7" name="Content Placeholder 2"/>
          <p:cNvSpPr>
            <a:spLocks noGrp="1"/>
          </p:cNvSpPr>
          <p:nvPr>
            <p:ph idx="1"/>
          </p:nvPr>
        </p:nvSpPr>
        <p:spPr>
          <a:xfrm>
            <a:off x="2057400" y="1600200"/>
            <a:ext cx="7543800" cy="3505200"/>
          </a:xfrm>
        </p:spPr>
        <p:txBody>
          <a:bodyPr>
            <a:noAutofit/>
          </a:bodyPr>
          <a:lstStyle/>
          <a:p>
            <a:r>
              <a:rPr lang="en-US" sz="2000" b="1" dirty="0">
                <a:solidFill>
                  <a:srgbClr val="FF0000"/>
                </a:solidFill>
                <a:latin typeface="Lucida Sans" pitchFamily="34" charset="0"/>
                <a:cs typeface="Lucida Sans" pitchFamily="34" charset="0"/>
              </a:rPr>
              <a:t>8</a:t>
            </a:r>
            <a:r>
              <a:rPr lang="en-US" sz="2000" b="1" dirty="0">
                <a:latin typeface="Lucida Sans" pitchFamily="34" charset="0"/>
                <a:cs typeface="Lucida Sans" pitchFamily="34" charset="0"/>
              </a:rPr>
              <a:t> bands: B, G, R, NIR, MIR (2), thermal, </a:t>
            </a:r>
            <a:r>
              <a:rPr lang="en-US" sz="2000" b="1" dirty="0">
                <a:solidFill>
                  <a:srgbClr val="FF0000"/>
                </a:solidFill>
                <a:latin typeface="Lucida Sans" pitchFamily="34" charset="0"/>
                <a:cs typeface="Lucida Sans" pitchFamily="34" charset="0"/>
              </a:rPr>
              <a:t>panchromatic</a:t>
            </a:r>
          </a:p>
          <a:p>
            <a:r>
              <a:rPr lang="en-US" sz="2000" b="1" dirty="0">
                <a:latin typeface="Lucida Sans" pitchFamily="34" charset="0"/>
                <a:cs typeface="Lucida Sans" pitchFamily="34" charset="0"/>
              </a:rPr>
              <a:t>Across-track scanner</a:t>
            </a:r>
          </a:p>
          <a:p>
            <a:r>
              <a:rPr lang="en-US" sz="2000" b="1" dirty="0">
                <a:latin typeface="Lucida Sans" pitchFamily="34" charset="0"/>
                <a:cs typeface="Lucida Sans" pitchFamily="34" charset="0"/>
              </a:rPr>
              <a:t>Spatial resolution (IFOV):</a:t>
            </a:r>
          </a:p>
          <a:p>
            <a:pPr lvl="1"/>
            <a:r>
              <a:rPr lang="en-US" sz="2000" b="1" dirty="0">
                <a:latin typeface="Lucida Sans" pitchFamily="34" charset="0"/>
                <a:cs typeface="Lucida Sans" pitchFamily="34" charset="0"/>
              </a:rPr>
              <a:t> 30m for Bands 1 to 7</a:t>
            </a:r>
          </a:p>
          <a:p>
            <a:pPr lvl="1"/>
            <a:r>
              <a:rPr lang="en-US" sz="2000" b="1" dirty="0">
                <a:latin typeface="Lucida Sans" pitchFamily="34" charset="0"/>
                <a:cs typeface="Lucida Sans" pitchFamily="34" charset="0"/>
              </a:rPr>
              <a:t> </a:t>
            </a:r>
            <a:r>
              <a:rPr lang="en-US" sz="2000" b="1" dirty="0">
                <a:solidFill>
                  <a:srgbClr val="FF0000"/>
                </a:solidFill>
                <a:latin typeface="Lucida Sans" pitchFamily="34" charset="0"/>
                <a:cs typeface="Lucida Sans" pitchFamily="34" charset="0"/>
              </a:rPr>
              <a:t>15m</a:t>
            </a:r>
            <a:r>
              <a:rPr lang="en-US" sz="2000" b="1" dirty="0">
                <a:latin typeface="Lucida Sans" pitchFamily="34" charset="0"/>
                <a:cs typeface="Lucida Sans" pitchFamily="34" charset="0"/>
              </a:rPr>
              <a:t> for panchromatic band</a:t>
            </a:r>
          </a:p>
          <a:p>
            <a:pPr lvl="1"/>
            <a:r>
              <a:rPr lang="en-US" sz="2000" b="1" dirty="0">
                <a:latin typeface="Lucida Sans" pitchFamily="34" charset="0"/>
                <a:cs typeface="Lucida Sans" pitchFamily="34" charset="0"/>
              </a:rPr>
              <a:t> </a:t>
            </a:r>
            <a:r>
              <a:rPr lang="en-US" sz="2000" b="1" dirty="0">
                <a:solidFill>
                  <a:srgbClr val="FF0000"/>
                </a:solidFill>
                <a:latin typeface="Lucida Sans" pitchFamily="34" charset="0"/>
                <a:cs typeface="Lucida Sans" pitchFamily="34" charset="0"/>
              </a:rPr>
              <a:t>60m</a:t>
            </a:r>
            <a:r>
              <a:rPr lang="en-US" sz="2000" b="1" dirty="0">
                <a:latin typeface="Lucida Sans" pitchFamily="34" charset="0"/>
                <a:cs typeface="Lucida Sans" pitchFamily="34" charset="0"/>
              </a:rPr>
              <a:t> for thermal band </a:t>
            </a:r>
          </a:p>
          <a:p>
            <a:r>
              <a:rPr lang="en-US" sz="2000" b="1" dirty="0">
                <a:latin typeface="Lucida Sans" pitchFamily="34" charset="0"/>
                <a:cs typeface="Lucida Sans" pitchFamily="34" charset="0"/>
              </a:rPr>
              <a:t>Can collect in two gain settings (high or low) for increased radiometric sensitivity and dynamic range</a:t>
            </a:r>
          </a:p>
          <a:p>
            <a:r>
              <a:rPr lang="en-US" sz="2000" b="1" dirty="0">
                <a:solidFill>
                  <a:srgbClr val="FF0000"/>
                </a:solidFill>
                <a:latin typeface="Lucida Sans" pitchFamily="34" charset="0"/>
                <a:cs typeface="Lucida Sans" pitchFamily="34" charset="0"/>
              </a:rPr>
              <a:t>Vastly improved internal calibration</a:t>
            </a:r>
          </a:p>
          <a:p>
            <a:r>
              <a:rPr lang="en-US" sz="2000" b="1" dirty="0">
                <a:latin typeface="Lucida Sans" pitchFamily="34" charset="0"/>
                <a:cs typeface="Lucida Sans" pitchFamily="34" charset="0"/>
              </a:rPr>
              <a:t>8 bit data format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860" y="4495800"/>
            <a:ext cx="2643621" cy="1912620"/>
          </a:xfrm>
          <a:prstGeom prst="rect">
            <a:avLst/>
          </a:prstGeom>
        </p:spPr>
      </p:pic>
    </p:spTree>
    <p:extLst>
      <p:ext uri="{BB962C8B-B14F-4D97-AF65-F5344CB8AC3E}">
        <p14:creationId xmlns:p14="http://schemas.microsoft.com/office/powerpoint/2010/main" val="112282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42167"/>
            <a:ext cx="10515600" cy="1325563"/>
          </a:xfrm>
        </p:spPr>
        <p:txBody>
          <a:bodyPr>
            <a:noAutofit/>
          </a:bodyPr>
          <a:lstStyle/>
          <a:p>
            <a:r>
              <a:rPr lang="en-US" sz="2800" b="1" dirty="0">
                <a:latin typeface="Lucida Sans" pitchFamily="34" charset="0"/>
                <a:cs typeface="Lucida Sans" pitchFamily="34" charset="0"/>
              </a:rPr>
              <a:t>Landsat 8: Operational Land Imager (OLI) and Thermal Infrared Sensor (TIRS) </a:t>
            </a:r>
            <a:endParaRPr lang="en-US" sz="2000" b="1" dirty="0">
              <a:latin typeface="Lucida Sans" pitchFamily="34" charset="0"/>
              <a:cs typeface="Lucida Sans" pitchFamily="34" charset="0"/>
            </a:endParaRPr>
          </a:p>
        </p:txBody>
      </p:sp>
      <p:sp>
        <p:nvSpPr>
          <p:cNvPr id="3" name="Content Placeholder 2"/>
          <p:cNvSpPr>
            <a:spLocks noGrp="1"/>
          </p:cNvSpPr>
          <p:nvPr>
            <p:ph idx="1"/>
          </p:nvPr>
        </p:nvSpPr>
        <p:spPr>
          <a:xfrm>
            <a:off x="1752600" y="1967730"/>
            <a:ext cx="8763000" cy="3428996"/>
          </a:xfrm>
        </p:spPr>
        <p:txBody>
          <a:bodyPr/>
          <a:lstStyle/>
          <a:p>
            <a:pPr marL="0" indent="0">
              <a:buNone/>
            </a:pPr>
            <a:r>
              <a:rPr lang="en-US" sz="2000" b="1" dirty="0">
                <a:solidFill>
                  <a:srgbClr val="FF0000"/>
                </a:solidFill>
                <a:latin typeface="Lucida Sans" panose="020B0602040502020204" pitchFamily="34" charset="0"/>
              </a:rPr>
              <a:t>11 bands</a:t>
            </a:r>
            <a:r>
              <a:rPr lang="en-US" sz="2000" dirty="0">
                <a:latin typeface="Lucida Sans" panose="020B0602040502020204" pitchFamily="34" charset="0"/>
              </a:rPr>
              <a:t>: coastal aerosol, cirrus cloud and 2</a:t>
            </a:r>
            <a:r>
              <a:rPr lang="en-US" sz="2000" baseline="30000" dirty="0">
                <a:latin typeface="Lucida Sans" panose="020B0602040502020204" pitchFamily="34" charset="0"/>
              </a:rPr>
              <a:t>nd</a:t>
            </a:r>
            <a:r>
              <a:rPr lang="en-US" sz="2000" dirty="0">
                <a:latin typeface="Lucida Sans" panose="020B0602040502020204" pitchFamily="34" charset="0"/>
              </a:rPr>
              <a:t> thermal band added</a:t>
            </a:r>
            <a:endParaRPr lang="en-US" dirty="0">
              <a:latin typeface="Lucida Sans" panose="020B06020405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286000"/>
            <a:ext cx="8001000" cy="4572000"/>
          </a:xfrm>
          <a:prstGeom prst="rect">
            <a:avLst/>
          </a:prstGeom>
        </p:spPr>
      </p:pic>
      <p:sp>
        <p:nvSpPr>
          <p:cNvPr id="5" name="Down Arrow 4"/>
          <p:cNvSpPr/>
          <p:nvPr/>
        </p:nvSpPr>
        <p:spPr>
          <a:xfrm rot="2063683">
            <a:off x="2511432" y="3790883"/>
            <a:ext cx="158737" cy="57748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063683">
            <a:off x="5673732" y="3790882"/>
            <a:ext cx="158737" cy="57748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76300" y="-923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Landsat 8 Imagery</a:t>
            </a:r>
            <a:endParaRPr lang="en-US" dirty="0"/>
          </a:p>
        </p:txBody>
      </p:sp>
    </p:spTree>
    <p:extLst>
      <p:ext uri="{BB962C8B-B14F-4D97-AF65-F5344CB8AC3E}">
        <p14:creationId xmlns:p14="http://schemas.microsoft.com/office/powerpoint/2010/main" val="155463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User Interface</a:t>
            </a:r>
            <a:endParaRPr lang="en-US" dirty="0"/>
          </a:p>
        </p:txBody>
      </p:sp>
      <p:sp>
        <p:nvSpPr>
          <p:cNvPr id="3" name="Content Placeholder 2"/>
          <p:cNvSpPr>
            <a:spLocks noGrp="1"/>
          </p:cNvSpPr>
          <p:nvPr>
            <p:ph idx="1"/>
          </p:nvPr>
        </p:nvSpPr>
        <p:spPr>
          <a:xfrm>
            <a:off x="838200" y="1825625"/>
            <a:ext cx="6394622" cy="4351338"/>
          </a:xfrm>
        </p:spPr>
        <p:txBody>
          <a:bodyPr>
            <a:normAutofit/>
          </a:bodyPr>
          <a:lstStyle/>
          <a:p>
            <a:pPr marL="0" indent="0">
              <a:buNone/>
            </a:pPr>
            <a:r>
              <a:rPr lang="en-US" sz="1800" dirty="0" smtClean="0"/>
              <a:t>Structure:</a:t>
            </a:r>
          </a:p>
          <a:p>
            <a:r>
              <a:rPr lang="en-US" sz="1800" dirty="0" smtClean="0"/>
              <a:t>- DATA: contains user’s vector and raster data and has been divided into subfolders reflecting the different processing steps;</a:t>
            </a:r>
          </a:p>
          <a:p>
            <a:r>
              <a:rPr lang="en-US" sz="1800" dirty="0" smtClean="0"/>
              <a:t> - </a:t>
            </a:r>
            <a:r>
              <a:rPr lang="en-US" sz="1800" dirty="0" err="1" smtClean="0"/>
              <a:t>Gui</a:t>
            </a:r>
            <a:r>
              <a:rPr lang="en-US" sz="1800" dirty="0" smtClean="0"/>
              <a:t> : contains the graphical user interface, dependencies and map editing functions;</a:t>
            </a:r>
          </a:p>
          <a:p>
            <a:r>
              <a:rPr lang="en-US" sz="1800" dirty="0" smtClean="0"/>
              <a:t> - OSGeo4W: contains the engine and all dependencies such as the OSGeo4W distribution with Apache, Python, GDAL, </a:t>
            </a:r>
            <a:r>
              <a:rPr lang="en-US" sz="1800" dirty="0" err="1" smtClean="0"/>
              <a:t>Openlayers</a:t>
            </a:r>
            <a:r>
              <a:rPr lang="en-US" sz="1800" dirty="0" smtClean="0"/>
              <a:t>, </a:t>
            </a:r>
            <a:r>
              <a:rPr lang="en-US" sz="1800" dirty="0" err="1" smtClean="0"/>
              <a:t>Mapserver</a:t>
            </a:r>
            <a:r>
              <a:rPr lang="en-US" sz="1800" dirty="0" smtClean="0"/>
              <a:t>, </a:t>
            </a:r>
            <a:r>
              <a:rPr lang="en-US" sz="1800" dirty="0" err="1" smtClean="0"/>
              <a:t>GeoExt</a:t>
            </a:r>
            <a:r>
              <a:rPr lang="en-US" sz="1800" dirty="0" smtClean="0"/>
              <a:t>, </a:t>
            </a:r>
            <a:r>
              <a:rPr lang="en-US" sz="1800" dirty="0" err="1" smtClean="0"/>
              <a:t>Javascript</a:t>
            </a:r>
            <a:r>
              <a:rPr lang="en-US" sz="1800" dirty="0" smtClean="0"/>
              <a:t> and HTML. </a:t>
            </a:r>
          </a:p>
          <a:p>
            <a:r>
              <a:rPr lang="en-US" sz="1800" dirty="0" smtClean="0"/>
              <a:t>- Tools: contains a dedicated folder for each processing module or external library/package used within the tool such as a portable version of Firefox under “Browser”, python scripts for image classification, segmentation, clipping etc. </a:t>
            </a:r>
          </a:p>
          <a:p>
            <a:r>
              <a:rPr lang="en-US" sz="1800" dirty="0"/>
              <a:t>-</a:t>
            </a:r>
            <a:r>
              <a:rPr lang="en-US" sz="1800" dirty="0" smtClean="0"/>
              <a:t>START_Impact.bat: </a:t>
            </a:r>
            <a:r>
              <a:rPr lang="en-US" sz="1800" dirty="0" smtClean="0">
                <a:solidFill>
                  <a:srgbClr val="FF0000"/>
                </a:solidFill>
              </a:rPr>
              <a:t>windows executable files to start the IMPACT too</a:t>
            </a:r>
            <a:r>
              <a:rPr lang="en-US" sz="1800" dirty="0" smtClean="0"/>
              <a:t>l;</a:t>
            </a:r>
            <a:endParaRPr lang="en-US" sz="1800" dirty="0"/>
          </a:p>
        </p:txBody>
      </p:sp>
      <p:pic>
        <p:nvPicPr>
          <p:cNvPr id="4" name="Picture 3"/>
          <p:cNvPicPr>
            <a:picLocks noChangeAspect="1"/>
          </p:cNvPicPr>
          <p:nvPr/>
        </p:nvPicPr>
        <p:blipFill>
          <a:blip r:embed="rId2"/>
          <a:stretch>
            <a:fillRect/>
          </a:stretch>
        </p:blipFill>
        <p:spPr>
          <a:xfrm>
            <a:off x="8180172" y="2480905"/>
            <a:ext cx="3369275" cy="3317245"/>
          </a:xfrm>
          <a:prstGeom prst="rect">
            <a:avLst/>
          </a:prstGeom>
          <a:ln>
            <a:solidFill>
              <a:schemeClr val="tx1"/>
            </a:solidFill>
          </a:ln>
        </p:spPr>
      </p:pic>
    </p:spTree>
    <p:extLst>
      <p:ext uri="{BB962C8B-B14F-4D97-AF65-F5344CB8AC3E}">
        <p14:creationId xmlns:p14="http://schemas.microsoft.com/office/powerpoint/2010/main" val="366953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445857" y="2108886"/>
            <a:ext cx="6762751" cy="3828574"/>
          </a:xfrm>
          <a:prstGeom prst="rect">
            <a:avLst/>
          </a:prstGeom>
        </p:spPr>
      </p:pic>
      <p:sp>
        <p:nvSpPr>
          <p:cNvPr id="4" name="Rectangle 3"/>
          <p:cNvSpPr/>
          <p:nvPr/>
        </p:nvSpPr>
        <p:spPr>
          <a:xfrm>
            <a:off x="533400" y="1106676"/>
            <a:ext cx="11469130" cy="646331"/>
          </a:xfrm>
          <a:prstGeom prst="rect">
            <a:avLst/>
          </a:prstGeom>
        </p:spPr>
        <p:txBody>
          <a:bodyPr wrap="square">
            <a:spAutoFit/>
          </a:bodyPr>
          <a:lstStyle/>
          <a:p>
            <a:r>
              <a:rPr lang="en-US" b="0" i="0" u="none" strike="noStrike" baseline="0" dirty="0" smtClean="0">
                <a:solidFill>
                  <a:srgbClr val="000000"/>
                </a:solidFill>
                <a:latin typeface="Times New Roman" panose="02020603050405020304" pitchFamily="18" charset="0"/>
              </a:rPr>
              <a:t>The Main Panel is the IMPACT’s desktop from where is possible to monitor available raster and vector layers (left panel), visualize them on the map (central panel) and execute processing modules available on the right panel. </a:t>
            </a:r>
            <a:endParaRPr lang="en-US" dirty="0"/>
          </a:p>
        </p:txBody>
      </p:sp>
      <p:pic>
        <p:nvPicPr>
          <p:cNvPr id="6" name="Picture 5"/>
          <p:cNvPicPr>
            <a:picLocks noChangeAspect="1"/>
          </p:cNvPicPr>
          <p:nvPr/>
        </p:nvPicPr>
        <p:blipFill>
          <a:blip r:embed="rId3"/>
          <a:stretch>
            <a:fillRect/>
          </a:stretch>
        </p:blipFill>
        <p:spPr>
          <a:xfrm>
            <a:off x="533400" y="2108886"/>
            <a:ext cx="2702165" cy="3925423"/>
          </a:xfrm>
          <a:prstGeom prst="rect">
            <a:avLst/>
          </a:prstGeom>
        </p:spPr>
      </p:pic>
      <p:sp>
        <p:nvSpPr>
          <p:cNvPr id="8" name="Title 1"/>
          <p:cNvSpPr>
            <a:spLocks noGrp="1"/>
          </p:cNvSpPr>
          <p:nvPr>
            <p:ph type="title"/>
          </p:nvPr>
        </p:nvSpPr>
        <p:spPr>
          <a:xfrm>
            <a:off x="838199" y="91777"/>
            <a:ext cx="10515600" cy="1325563"/>
          </a:xfrm>
        </p:spPr>
        <p:txBody>
          <a:bodyPr/>
          <a:lstStyle/>
          <a:p>
            <a:r>
              <a:rPr lang="en-US" i="0" u="none" strike="noStrike" baseline="0" dirty="0" smtClean="0">
                <a:solidFill>
                  <a:srgbClr val="000000"/>
                </a:solidFill>
                <a:latin typeface="Calibri" panose="020F0502020204030204" pitchFamily="34" charset="0"/>
              </a:rPr>
              <a:t>Main Panel:</a:t>
            </a:r>
            <a:endParaRPr lang="en-US" dirty="0"/>
          </a:p>
        </p:txBody>
      </p:sp>
    </p:spTree>
    <p:extLst>
      <p:ext uri="{BB962C8B-B14F-4D97-AF65-F5344CB8AC3E}">
        <p14:creationId xmlns:p14="http://schemas.microsoft.com/office/powerpoint/2010/main" val="386291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2050744"/>
            <a:ext cx="7486650" cy="2172566"/>
          </a:xfrm>
          <a:prstGeom prst="rect">
            <a:avLst/>
          </a:prstGeom>
        </p:spPr>
      </p:pic>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Processing Modules:   </a:t>
            </a:r>
            <a:endParaRPr lang="en-US" dirty="0"/>
          </a:p>
        </p:txBody>
      </p:sp>
      <p:sp>
        <p:nvSpPr>
          <p:cNvPr id="7" name="Rectangle 6"/>
          <p:cNvSpPr/>
          <p:nvPr/>
        </p:nvSpPr>
        <p:spPr>
          <a:xfrm>
            <a:off x="381000" y="1566410"/>
            <a:ext cx="1872692" cy="369332"/>
          </a:xfrm>
          <a:prstGeom prst="rect">
            <a:avLst/>
          </a:prstGeom>
        </p:spPr>
        <p:txBody>
          <a:bodyPr wrap="none">
            <a:spAutoFit/>
          </a:bodyPr>
          <a:lstStyle/>
          <a:p>
            <a:pPr lvl="1"/>
            <a:r>
              <a:rPr lang="en-US" b="1" dirty="0" smtClean="0"/>
              <a:t>Zip to </a:t>
            </a:r>
            <a:r>
              <a:rPr lang="en-US" b="1" dirty="0" err="1" smtClean="0"/>
              <a:t>geotiff</a:t>
            </a:r>
            <a:endParaRPr lang="en-US" b="1" dirty="0" smtClean="0"/>
          </a:p>
        </p:txBody>
      </p:sp>
      <p:sp>
        <p:nvSpPr>
          <p:cNvPr id="8" name="Rectangle 7"/>
          <p:cNvSpPr/>
          <p:nvPr/>
        </p:nvSpPr>
        <p:spPr>
          <a:xfrm>
            <a:off x="971550" y="4771936"/>
            <a:ext cx="10610850" cy="646331"/>
          </a:xfrm>
          <a:prstGeom prst="rect">
            <a:avLst/>
          </a:prstGeom>
        </p:spPr>
        <p:txBody>
          <a:bodyPr wrap="square">
            <a:spAutoFit/>
          </a:bodyPr>
          <a:lstStyle/>
          <a:p>
            <a:r>
              <a:rPr lang="en-US" b="0" i="0" u="none" strike="noStrike" baseline="0" dirty="0" smtClean="0">
                <a:solidFill>
                  <a:srgbClr val="000000"/>
                </a:solidFill>
                <a:latin typeface="Times New Roman" panose="02020603050405020304" pitchFamily="18" charset="0"/>
              </a:rPr>
              <a:t>By executing this module, Landsat TM/ETM+/OLI zipped (.tar.gz or .tar.bz) archives placed in the DATA/</a:t>
            </a:r>
            <a:r>
              <a:rPr lang="en-US" b="0" i="0" u="none" strike="noStrike" baseline="0" dirty="0" err="1" smtClean="0">
                <a:solidFill>
                  <a:srgbClr val="000000"/>
                </a:solidFill>
                <a:latin typeface="Times New Roman" panose="02020603050405020304" pitchFamily="18" charset="0"/>
              </a:rPr>
              <a:t>RAW_data</a:t>
            </a:r>
            <a:r>
              <a:rPr lang="en-US" b="0" i="0" u="none" strike="noStrike" baseline="0" dirty="0" smtClean="0">
                <a:solidFill>
                  <a:srgbClr val="000000"/>
                </a:solidFill>
                <a:latin typeface="Times New Roman" panose="02020603050405020304" pitchFamily="18" charset="0"/>
              </a:rPr>
              <a:t> directory will be processed and converted into a single Geo Tiff file </a:t>
            </a:r>
            <a:endParaRPr lang="en-US" dirty="0"/>
          </a:p>
        </p:txBody>
      </p:sp>
    </p:spTree>
    <p:extLst>
      <p:ext uri="{BB962C8B-B14F-4D97-AF65-F5344CB8AC3E}">
        <p14:creationId xmlns:p14="http://schemas.microsoft.com/office/powerpoint/2010/main" val="372758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By converting the raw digital number (DN) values to top-of-atmosphere (TOA) reflectance data from different sensors/platforms are calibrated to a common radiometric scale, minimizing spectral differences caused by acquisition time, sun elevation, and sun–earth distance. </a:t>
            </a:r>
          </a:p>
        </p:txBody>
      </p:sp>
      <p:pic>
        <p:nvPicPr>
          <p:cNvPr id="4" name="Picture 3"/>
          <p:cNvPicPr>
            <a:picLocks noChangeAspect="1"/>
          </p:cNvPicPr>
          <p:nvPr/>
        </p:nvPicPr>
        <p:blipFill>
          <a:blip r:embed="rId2"/>
          <a:stretch>
            <a:fillRect/>
          </a:stretch>
        </p:blipFill>
        <p:spPr>
          <a:xfrm>
            <a:off x="990600" y="3796513"/>
            <a:ext cx="7486650" cy="2170900"/>
          </a:xfrm>
          <a:prstGeom prst="rect">
            <a:avLst/>
          </a:prstGeom>
        </p:spPr>
      </p:pic>
      <p:sp>
        <p:nvSpPr>
          <p:cNvPr id="5" name="Title 1"/>
          <p:cNvSpPr txBox="1">
            <a:spLocks/>
          </p:cNvSpPr>
          <p:nvPr/>
        </p:nvSpPr>
        <p:spPr>
          <a:xfrm>
            <a:off x="990600" y="2905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Processing Modules:   </a:t>
            </a:r>
            <a:endParaRPr lang="en-US" dirty="0"/>
          </a:p>
        </p:txBody>
      </p:sp>
      <p:sp>
        <p:nvSpPr>
          <p:cNvPr id="6" name="Rectangle 5"/>
          <p:cNvSpPr/>
          <p:nvPr/>
        </p:nvSpPr>
        <p:spPr>
          <a:xfrm>
            <a:off x="990600" y="1456293"/>
            <a:ext cx="9410700" cy="369332"/>
          </a:xfrm>
          <a:prstGeom prst="rect">
            <a:avLst/>
          </a:prstGeom>
        </p:spPr>
        <p:txBody>
          <a:bodyPr wrap="square">
            <a:spAutoFit/>
          </a:bodyPr>
          <a:lstStyle/>
          <a:p>
            <a:pPr lvl="1"/>
            <a:r>
              <a:rPr lang="en-US" b="1" dirty="0" smtClean="0"/>
              <a:t>Digital Number (DN) to Top-of-Atmosphere (TOA) </a:t>
            </a:r>
            <a:r>
              <a:rPr lang="en-US" b="1" dirty="0" err="1" smtClean="0"/>
              <a:t>Reflectances</a:t>
            </a:r>
            <a:endParaRPr lang="en-US" b="1" dirty="0" smtClean="0"/>
          </a:p>
        </p:txBody>
      </p:sp>
    </p:spTree>
    <p:extLst>
      <p:ext uri="{BB962C8B-B14F-4D97-AF65-F5344CB8AC3E}">
        <p14:creationId xmlns:p14="http://schemas.microsoft.com/office/powerpoint/2010/main" val="1752546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816</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MS PGothic</vt:lpstr>
      <vt:lpstr>Arial</vt:lpstr>
      <vt:lpstr>Calibri</vt:lpstr>
      <vt:lpstr>Calibri Light</vt:lpstr>
      <vt:lpstr>Lucida Sans</vt:lpstr>
      <vt:lpstr>Times New Roman</vt:lpstr>
      <vt:lpstr>Verdana</vt:lpstr>
      <vt:lpstr>Office Theme</vt:lpstr>
      <vt:lpstr>LAND COVER CLASSIFICATION WITH THE IMPACT TOOL</vt:lpstr>
      <vt:lpstr>Contents:</vt:lpstr>
      <vt:lpstr>Impact Tool:</vt:lpstr>
      <vt:lpstr>Landsat 8 Imagery</vt:lpstr>
      <vt:lpstr>Landsat 8: Operational Land Imager (OLI) and Thermal Infrared Sensor (TIRS) </vt:lpstr>
      <vt:lpstr>Graphical User Interface</vt:lpstr>
      <vt:lpstr>Main Panel:</vt:lpstr>
      <vt:lpstr>PowerPoint Presentation</vt:lpstr>
      <vt:lpstr>PowerPoint Presentation</vt:lpstr>
      <vt:lpstr>PowerPoint Presentation</vt:lpstr>
      <vt:lpstr>Processing Modules:   </vt:lpstr>
      <vt:lpstr>Processing Modules:   </vt:lpstr>
      <vt:lpstr>Processing Modules: Linear Spectral Unmixing </vt:lpstr>
      <vt:lpstr>Processing Modules:</vt:lpstr>
      <vt:lpstr>References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TOOL</dc:title>
  <dc:creator>Guido CECCHERINI</dc:creator>
  <cp:lastModifiedBy>Andrea Leone</cp:lastModifiedBy>
  <cp:revision>16</cp:revision>
  <dcterms:created xsi:type="dcterms:W3CDTF">2016-04-15T09:30:40Z</dcterms:created>
  <dcterms:modified xsi:type="dcterms:W3CDTF">2016-07-20T15:08:48Z</dcterms:modified>
</cp:coreProperties>
</file>